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g" ContentType="image/jpeg"/>
  <Default Extension="emf" ContentType="image/x-emf"/>
  <Default Extension="m4v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48" r:id="rId1"/>
  </p:sldMasterIdLst>
  <p:notesMasterIdLst>
    <p:notesMasterId r:id="rId9"/>
  </p:notesMasterIdLst>
  <p:handoutMasterIdLst>
    <p:handoutMasterId r:id="rId10"/>
  </p:handoutMasterIdLst>
  <p:sldIdLst>
    <p:sldId id="454" r:id="rId2"/>
    <p:sldId id="453" r:id="rId3"/>
    <p:sldId id="458" r:id="rId4"/>
    <p:sldId id="459" r:id="rId5"/>
    <p:sldId id="460" r:id="rId6"/>
    <p:sldId id="462" r:id="rId7"/>
    <p:sldId id="461" r:id="rId8"/>
  </p:sldIdLst>
  <p:sldSz cx="9144000" cy="6858000" type="screen4x3"/>
  <p:notesSz cx="6950075" cy="9236075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10" userDrawn="1">
          <p15:clr>
            <a:srgbClr val="A4A3A4"/>
          </p15:clr>
        </p15:guide>
        <p15:guide id="2" pos="2189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9900"/>
    <a:srgbClr val="FF6900"/>
    <a:srgbClr val="F6D381"/>
    <a:srgbClr val="DE551A"/>
    <a:srgbClr val="328ECA"/>
    <a:srgbClr val="E07445"/>
    <a:srgbClr val="99FF33"/>
    <a:srgbClr val="008000"/>
    <a:srgbClr val="00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6706" autoAdjust="0"/>
    <p:restoredTop sz="77564" autoAdjust="0"/>
  </p:normalViewPr>
  <p:slideViewPr>
    <p:cSldViewPr>
      <p:cViewPr>
        <p:scale>
          <a:sx n="106" d="100"/>
          <a:sy n="106" d="100"/>
        </p:scale>
        <p:origin x="696" y="21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>
      <p:cViewPr varScale="1">
        <p:scale>
          <a:sx n="99" d="100"/>
          <a:sy n="99" d="100"/>
        </p:scale>
        <p:origin x="2688" y="96"/>
      </p:cViewPr>
      <p:guideLst>
        <p:guide orient="horz" pos="2910"/>
        <p:guide pos="2189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commentAuthors" Target="commentAuthors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012329" cy="462119"/>
          </a:xfrm>
          <a:prstGeom prst="rect">
            <a:avLst/>
          </a:prstGeom>
        </p:spPr>
        <p:txBody>
          <a:bodyPr vert="horz" wrap="square" lIns="90379" tIns="45190" rIns="90379" bIns="4519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36174" y="0"/>
            <a:ext cx="3012329" cy="462119"/>
          </a:xfrm>
          <a:prstGeom prst="rect">
            <a:avLst/>
          </a:prstGeom>
        </p:spPr>
        <p:txBody>
          <a:bodyPr vert="horz" wrap="square" lIns="90379" tIns="45190" rIns="90379" bIns="4519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B2F51C58-7DE8-47EE-9E4C-3061DE07EBC2}" type="datetimeFigureOut">
              <a:rPr lang="en-US"/>
              <a:pPr/>
              <a:t>6/14/17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8772379"/>
            <a:ext cx="3012329" cy="462119"/>
          </a:xfrm>
          <a:prstGeom prst="rect">
            <a:avLst/>
          </a:prstGeom>
        </p:spPr>
        <p:txBody>
          <a:bodyPr vert="horz" wrap="square" lIns="90379" tIns="45190" rIns="90379" bIns="4519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36174" y="8772379"/>
            <a:ext cx="3012329" cy="462119"/>
          </a:xfrm>
          <a:prstGeom prst="rect">
            <a:avLst/>
          </a:prstGeom>
        </p:spPr>
        <p:txBody>
          <a:bodyPr vert="horz" wrap="square" lIns="90379" tIns="45190" rIns="90379" bIns="4519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64023157-A05D-4D82-A7B4-3DCB5576434F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81403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3012329" cy="4621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96" tIns="46049" rIns="92096" bIns="46049" numCol="1" anchor="t" anchorCtr="0" compatLnSpc="1">
            <a:prstTxWarp prst="textNoShape">
              <a:avLst/>
            </a:prstTxWarp>
          </a:bodyPr>
          <a:lstStyle>
            <a:lvl1pPr defTabSz="921053">
              <a:defRPr sz="1200"/>
            </a:lvl1pPr>
          </a:lstStyle>
          <a:p>
            <a:endParaRPr 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36174" y="0"/>
            <a:ext cx="3012329" cy="4621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96" tIns="46049" rIns="92096" bIns="46049" numCol="1" anchor="t" anchorCtr="0" compatLnSpc="1">
            <a:prstTxWarp prst="textNoShape">
              <a:avLst/>
            </a:prstTxWarp>
          </a:bodyPr>
          <a:lstStyle>
            <a:lvl1pPr algn="r" defTabSz="921053">
              <a:defRPr sz="1200"/>
            </a:lvl1pPr>
          </a:lstStyle>
          <a:p>
            <a:endParaRPr lang="en-US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66813" y="692150"/>
            <a:ext cx="4616450" cy="34639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95638" y="4387767"/>
            <a:ext cx="5558801" cy="41559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96" tIns="46049" rIns="92096" bIns="4604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8772379"/>
            <a:ext cx="3012329" cy="4621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96" tIns="46049" rIns="92096" bIns="46049" numCol="1" anchor="b" anchorCtr="0" compatLnSpc="1">
            <a:prstTxWarp prst="textNoShape">
              <a:avLst/>
            </a:prstTxWarp>
          </a:bodyPr>
          <a:lstStyle>
            <a:lvl1pPr defTabSz="921053">
              <a:defRPr sz="1200"/>
            </a:lvl1pPr>
          </a:lstStyle>
          <a:p>
            <a:endParaRPr lang="en-US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36174" y="8772379"/>
            <a:ext cx="3012329" cy="4621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96" tIns="46049" rIns="92096" bIns="46049" numCol="1" anchor="b" anchorCtr="0" compatLnSpc="1">
            <a:prstTxWarp prst="textNoShape">
              <a:avLst/>
            </a:prstTxWarp>
          </a:bodyPr>
          <a:lstStyle>
            <a:lvl1pPr algn="r" defTabSz="921053">
              <a:defRPr sz="1200"/>
            </a:lvl1pPr>
          </a:lstStyle>
          <a:p>
            <a:fld id="{7F1201CB-5124-4DF0-954D-294EB29CAD3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19525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-111" charset="-128"/>
        <a:cs typeface="ＭＳ Ｐゴシック" pitchFamily="-111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-111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-111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-111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-111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latin typeface="+mj-lt"/>
                <a:cs typeface="Trajan Pro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latin typeface="+mj-lt"/>
                <a:cs typeface="Garamond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9060E4-2275-46E9-A723-653463806DF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12991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0" y="685800"/>
            <a:ext cx="9144000" cy="5638800"/>
          </a:xfrm>
        </p:spPr>
        <p:txBody>
          <a:bodyPr lIns="274320" tIns="274320"/>
          <a:lstStyle>
            <a:lvl1pPr>
              <a:spcBef>
                <a:spcPts val="1200"/>
              </a:spcBef>
              <a:spcAft>
                <a:spcPts val="600"/>
              </a:spcAft>
              <a:defRPr sz="2000"/>
            </a:lvl1pPr>
            <a:lvl2pPr>
              <a:spcBef>
                <a:spcPts val="600"/>
              </a:spcBef>
              <a:spcAft>
                <a:spcPts val="600"/>
              </a:spcAft>
              <a:defRPr sz="1600"/>
            </a:lvl2pPr>
            <a:lvl3pPr marL="1143000" indent="-228600">
              <a:buFont typeface="Courier New" panose="02070309020205020404" pitchFamily="49" charset="0"/>
              <a:buChar char="o"/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" name="Title 1"/>
          <p:cNvSpPr>
            <a:spLocks noGrp="1"/>
          </p:cNvSpPr>
          <p:nvPr>
            <p:ph type="title" idx="10"/>
          </p:nvPr>
        </p:nvSpPr>
        <p:spPr>
          <a:xfrm>
            <a:off x="1295400" y="0"/>
            <a:ext cx="6553200" cy="685800"/>
          </a:xfrm>
        </p:spPr>
        <p:txBody>
          <a:bodyPr anchor="ctr"/>
          <a:lstStyle>
            <a:lvl1pPr>
              <a:defRPr sz="2600" cap="small" baseline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B9060E4-2275-46E9-A723-653463806DF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48531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685800"/>
            <a:ext cx="4038600" cy="56388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685800"/>
            <a:ext cx="4038600" cy="56388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295400" y="0"/>
            <a:ext cx="6553200" cy="685800"/>
          </a:xfrm>
        </p:spPr>
        <p:txBody>
          <a:bodyPr anchor="ctr"/>
          <a:lstStyle>
            <a:lvl1pPr>
              <a:defRPr sz="28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9060E4-2275-46E9-A723-653463806DF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06217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theme" Target="../theme/theme1.xml"/><Relationship Id="rId5" Type="http://schemas.openxmlformats.org/officeDocument/2006/relationships/image" Target="../media/image1.emf"/><Relationship Id="rId6" Type="http://schemas.openxmlformats.org/officeDocument/2006/relationships/image" Target="../media/image2.emf"/><Relationship Id="rId7" Type="http://schemas.openxmlformats.org/officeDocument/2006/relationships/image" Target="../media/image3.emf"/><Relationship Id="rId8" Type="http://schemas.openxmlformats.org/officeDocument/2006/relationships/image" Target="../media/image4.e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4"/>
          <p:cNvSpPr>
            <a:spLocks noChangeArrowheads="1"/>
          </p:cNvSpPr>
          <p:nvPr userDrawn="1"/>
        </p:nvSpPr>
        <p:spPr bwMode="auto">
          <a:xfrm>
            <a:off x="0" y="0"/>
            <a:ext cx="9144000" cy="712788"/>
          </a:xfrm>
          <a:prstGeom prst="rect">
            <a:avLst/>
          </a:pr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en-US" sz="4400">
              <a:solidFill>
                <a:schemeClr val="tx2"/>
              </a:solidFill>
            </a:endParaRPr>
          </a:p>
        </p:txBody>
      </p:sp>
      <p:sp>
        <p:nvSpPr>
          <p:cNvPr id="1027" name="Rectangle 4"/>
          <p:cNvSpPr>
            <a:spLocks noChangeArrowheads="1"/>
          </p:cNvSpPr>
          <p:nvPr userDrawn="1"/>
        </p:nvSpPr>
        <p:spPr bwMode="auto">
          <a:xfrm>
            <a:off x="0" y="0"/>
            <a:ext cx="9144000" cy="685800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en-US" sz="4400">
              <a:solidFill>
                <a:schemeClr val="tx2"/>
              </a:solidFill>
            </a:endParaRPr>
          </a:p>
        </p:txBody>
      </p:sp>
      <p:pic>
        <p:nvPicPr>
          <p:cNvPr id="1028" name="Picture 6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6402388"/>
            <a:ext cx="2198688" cy="327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6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6238" y="6400800"/>
            <a:ext cx="2349500" cy="328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76200"/>
            <a:ext cx="1233488" cy="592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6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00" y="76200"/>
            <a:ext cx="1227138" cy="592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2" name="Rectangle 4"/>
          <p:cNvSpPr>
            <a:spLocks noChangeArrowheads="1"/>
          </p:cNvSpPr>
          <p:nvPr userDrawn="1"/>
        </p:nvSpPr>
        <p:spPr bwMode="auto">
          <a:xfrm>
            <a:off x="0" y="6324600"/>
            <a:ext cx="9144000" cy="26988"/>
          </a:xfrm>
          <a:prstGeom prst="rect">
            <a:avLst/>
          </a:pr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en-US" sz="4400">
              <a:solidFill>
                <a:schemeClr val="tx2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4360068" y="6400800"/>
            <a:ext cx="4238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9060E4-2275-46E9-A723-653463806DF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pitchFamily="-111" charset="-128"/>
          <a:cs typeface="ＭＳ Ｐゴシック" pitchFamily="-111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pitchFamily="-111" charset="-128"/>
          <a:cs typeface="ＭＳ Ｐゴシック" pitchFamily="-111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pitchFamily="-111" charset="-128"/>
          <a:cs typeface="ＭＳ Ｐゴシック" pitchFamily="-111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pitchFamily="-111" charset="-128"/>
          <a:cs typeface="ＭＳ Ｐゴシック" pitchFamily="-111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pitchFamily="-111" charset="-128"/>
          <a:cs typeface="ＭＳ Ｐゴシック" pitchFamily="-111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pitchFamily="-111" charset="-128"/>
          <a:cs typeface="ＭＳ Ｐゴシック" pitchFamily="-111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pitchFamily="-111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pitchFamily="-111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pitchFamily="-111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111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jpg"/><Relationship Id="rId6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media" Target="../media/media2.m4v"/><Relationship Id="rId4" Type="http://schemas.openxmlformats.org/officeDocument/2006/relationships/video" Target="../media/media2.m4v"/><Relationship Id="rId5" Type="http://schemas.microsoft.com/office/2007/relationships/media" Target="../media/media3.m4v"/><Relationship Id="rId6" Type="http://schemas.openxmlformats.org/officeDocument/2006/relationships/video" Target="../media/media3.m4v"/><Relationship Id="rId7" Type="http://schemas.openxmlformats.org/officeDocument/2006/relationships/slideLayout" Target="../slideLayouts/slideLayout2.xml"/><Relationship Id="rId8" Type="http://schemas.openxmlformats.org/officeDocument/2006/relationships/image" Target="../media/image13.png"/><Relationship Id="rId9" Type="http://schemas.openxmlformats.org/officeDocument/2006/relationships/image" Target="../media/image14.png"/><Relationship Id="rId10" Type="http://schemas.openxmlformats.org/officeDocument/2006/relationships/image" Target="../media/image15.png"/><Relationship Id="rId1" Type="http://schemas.microsoft.com/office/2007/relationships/media" Target="../media/media1.m4v"/><Relationship Id="rId2" Type="http://schemas.openxmlformats.org/officeDocument/2006/relationships/video" Target="../media/media1.m4v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000" dirty="0" smtClean="0"/>
              <a:t>Tracking Accuracy Comparison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3600" dirty="0" smtClean="0"/>
              <a:t>HTC vive vs. </a:t>
            </a:r>
            <a:r>
              <a:rPr lang="en-US" sz="3600" dirty="0" err="1" smtClean="0"/>
              <a:t>Vicon</a:t>
            </a:r>
            <a:r>
              <a:rPr lang="en-US" sz="3600" dirty="0" smtClean="0"/>
              <a:t> </a:t>
            </a:r>
            <a:r>
              <a:rPr lang="en-US" sz="2400" dirty="0" smtClean="0"/>
              <a:t>(ongoing)</a:t>
            </a:r>
            <a:endParaRPr lang="en-US" sz="2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US" sz="2100" dirty="0" smtClean="0"/>
          </a:p>
          <a:p>
            <a:endParaRPr lang="en-US" sz="2100" dirty="0"/>
          </a:p>
          <a:p>
            <a:r>
              <a:rPr lang="en-US" sz="2100" b="1" dirty="0" err="1" smtClean="0"/>
              <a:t>Yuanqing</a:t>
            </a:r>
            <a:r>
              <a:rPr lang="en-US" sz="2100" b="1" dirty="0" smtClean="0"/>
              <a:t> Hong, </a:t>
            </a:r>
            <a:r>
              <a:rPr lang="en-US" sz="2100" b="1" dirty="0"/>
              <a:t>Xin </a:t>
            </a:r>
            <a:r>
              <a:rPr lang="en-US" sz="2100" b="1" dirty="0" err="1" smtClean="0"/>
              <a:t>Jin</a:t>
            </a:r>
            <a:r>
              <a:rPr lang="en-US" sz="2100" b="1" dirty="0" smtClean="0"/>
              <a:t>, Antonio Prado, </a:t>
            </a:r>
            <a:r>
              <a:rPr lang="en-US" sz="2100" b="1" dirty="0" err="1" smtClean="0"/>
              <a:t>Boxi</a:t>
            </a:r>
            <a:r>
              <a:rPr lang="en-US" sz="2100" b="1" dirty="0" smtClean="0"/>
              <a:t> Xia</a:t>
            </a:r>
            <a:endParaRPr lang="en-US" sz="2100" b="1" dirty="0"/>
          </a:p>
        </p:txBody>
      </p:sp>
    </p:spTree>
    <p:extLst>
      <p:ext uri="{BB962C8B-B14F-4D97-AF65-F5344CB8AC3E}">
        <p14:creationId xmlns:p14="http://schemas.microsoft.com/office/powerpoint/2010/main" val="126068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10"/>
          </p:nvPr>
        </p:nvSpPr>
        <p:spPr/>
        <p:txBody>
          <a:bodyPr/>
          <a:lstStyle/>
          <a:p>
            <a:r>
              <a:rPr lang="en-US" dirty="0" smtClean="0"/>
              <a:t>HTC vive VS. VICON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B9060E4-2275-46E9-A723-653463806DF4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8379" y="1429594"/>
            <a:ext cx="1816476" cy="112334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754" y="953701"/>
            <a:ext cx="312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Base Stations VS. Cameras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908976" y="914062"/>
            <a:ext cx="2443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Trackers VS. </a:t>
            </a:r>
            <a:r>
              <a:rPr lang="en-US" dirty="0"/>
              <a:t>Markers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181444" y="2400753"/>
            <a:ext cx="23711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b="1" dirty="0" smtClean="0"/>
              <a:t>Gyroscope</a:t>
            </a:r>
            <a:endParaRPr lang="en-US" b="1" dirty="0"/>
          </a:p>
          <a:p>
            <a:pPr marL="285750" indent="-285750">
              <a:buFont typeface="Arial" charset="0"/>
              <a:buChar char="•"/>
            </a:pPr>
            <a:r>
              <a:rPr lang="en-US" b="1" dirty="0" smtClean="0"/>
              <a:t>Accelerometer</a:t>
            </a:r>
          </a:p>
          <a:p>
            <a:pPr marL="285750" indent="-285750">
              <a:buFont typeface="Arial" charset="0"/>
              <a:buChar char="•"/>
            </a:pPr>
            <a:r>
              <a:rPr lang="en-US" b="1" dirty="0" smtClean="0"/>
              <a:t>Frequency 250Hz</a:t>
            </a:r>
            <a:endParaRPr lang="en-US" b="1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9204" y="1362639"/>
            <a:ext cx="873472" cy="93650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6856" y="1400317"/>
            <a:ext cx="842239" cy="877332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784892" y="2328582"/>
            <a:ext cx="296119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b="1" dirty="0" smtClean="0"/>
              <a:t>2 Lasers provide </a:t>
            </a:r>
            <a:endParaRPr lang="en-US" b="1" dirty="0" smtClean="0"/>
          </a:p>
          <a:p>
            <a:pPr marL="285750" indent="-285750">
              <a:buFont typeface="Arial" charset="0"/>
              <a:buChar char="•"/>
            </a:pPr>
            <a:r>
              <a:rPr lang="en-US" b="1" dirty="0" smtClean="0"/>
              <a:t>Vertical and Horizontal</a:t>
            </a:r>
            <a:endParaRPr lang="en-US" b="1" dirty="0" smtClean="0"/>
          </a:p>
          <a:p>
            <a:pPr marL="285750" indent="-285750">
              <a:buFont typeface="Arial" charset="0"/>
              <a:buChar char="•"/>
            </a:pPr>
            <a:r>
              <a:rPr lang="en-US" b="1" dirty="0" smtClean="0"/>
              <a:t>Frequency </a:t>
            </a:r>
            <a:r>
              <a:rPr lang="en-US" b="1" dirty="0"/>
              <a:t>120 Hz</a:t>
            </a:r>
          </a:p>
          <a:p>
            <a:endParaRPr lang="en-US" dirty="0" smtClean="0"/>
          </a:p>
          <a:p>
            <a:pPr marL="285750" indent="-285750">
              <a:buFont typeface="Arial" charset="0"/>
              <a:buChar char="•"/>
            </a:pPr>
            <a:endParaRPr lang="en-US" dirty="0"/>
          </a:p>
        </p:txBody>
      </p:sp>
      <p:sp>
        <p:nvSpPr>
          <p:cNvPr id="17" name="Rounded Rectangle 16"/>
          <p:cNvSpPr/>
          <p:nvPr/>
        </p:nvSpPr>
        <p:spPr>
          <a:xfrm>
            <a:off x="268907" y="838200"/>
            <a:ext cx="3335022" cy="257107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>
            <a:off x="5474051" y="832000"/>
            <a:ext cx="3335022" cy="257107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7611" y="3537065"/>
            <a:ext cx="4308776" cy="254878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7975" y="3480362"/>
            <a:ext cx="4500025" cy="2689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692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800" y="685800"/>
            <a:ext cx="7518400" cy="5638800"/>
          </a:xfrm>
        </p:spPr>
      </p:pic>
      <p:sp>
        <p:nvSpPr>
          <p:cNvPr id="3" name="Title 2"/>
          <p:cNvSpPr>
            <a:spLocks noGrp="1"/>
          </p:cNvSpPr>
          <p:nvPr>
            <p:ph type="title" idx="10"/>
          </p:nvPr>
        </p:nvSpPr>
        <p:spPr/>
        <p:txBody>
          <a:bodyPr/>
          <a:lstStyle/>
          <a:p>
            <a:r>
              <a:rPr lang="en-US" dirty="0" smtClean="0"/>
              <a:t>Method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B9060E4-2275-46E9-A723-653463806DF4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149" b="20952"/>
          <a:stretch/>
        </p:blipFill>
        <p:spPr>
          <a:xfrm>
            <a:off x="2328267" y="914400"/>
            <a:ext cx="4487464" cy="21452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134" y="3288250"/>
            <a:ext cx="3581400" cy="252854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946" y="3288250"/>
            <a:ext cx="3572641" cy="256553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488044" y="5875654"/>
            <a:ext cx="757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Vicon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153971" y="5881925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Unity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3945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10"/>
          </p:nvPr>
        </p:nvSpPr>
        <p:spPr/>
        <p:txBody>
          <a:bodyPr/>
          <a:lstStyle/>
          <a:p>
            <a:r>
              <a:rPr lang="en-US" dirty="0" smtClean="0"/>
              <a:t>Experiment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B9060E4-2275-46E9-A723-653463806DF4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2" name="IMG_8742 (2)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28600" y="818941"/>
            <a:ext cx="3088779" cy="5491163"/>
          </a:xfrm>
          <a:prstGeom prst="rect">
            <a:avLst/>
          </a:prstGeom>
        </p:spPr>
      </p:pic>
      <p:pic>
        <p:nvPicPr>
          <p:cNvPr id="6" name="IMG_8746 (3)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9"/>
          <a:srcRect l="2979"/>
          <a:stretch/>
        </p:blipFill>
        <p:spPr>
          <a:xfrm>
            <a:off x="3582513" y="760453"/>
            <a:ext cx="5230989" cy="2973347"/>
          </a:xfrm>
          <a:prstGeom prst="rect">
            <a:avLst/>
          </a:prstGeom>
        </p:spPr>
      </p:pic>
      <p:pic>
        <p:nvPicPr>
          <p:cNvPr id="7" name="move the camera 2017_6_13 20_03_32 (1)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3582512" y="3580717"/>
            <a:ext cx="5230989" cy="2729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100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60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854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05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23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24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" fill="hold">
                      <p:stCondLst>
                        <p:cond delay="0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8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/>
          </p:nvPr>
        </p:nvPicPr>
        <p:blipFill>
          <a:blip r:embed="rId2"/>
          <a:stretch>
            <a:fillRect/>
          </a:stretch>
        </p:blipFill>
        <p:spPr>
          <a:xfrm>
            <a:off x="1113944" y="737935"/>
            <a:ext cx="2360700" cy="780847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idx="10"/>
          </p:nvPr>
        </p:nvSpPr>
        <p:spPr/>
        <p:txBody>
          <a:bodyPr/>
          <a:lstStyle/>
          <a:p>
            <a:r>
              <a:rPr lang="en-US" smtClean="0"/>
              <a:t>Trajectory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B9060E4-2275-46E9-A723-653463806DF4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4063" y="5363974"/>
            <a:ext cx="49205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err="1" smtClean="0"/>
              <a:t>Mapping:Origin,Rotation,Scale</a:t>
            </a:r>
            <a:r>
              <a:rPr lang="en-US" dirty="0" smtClean="0"/>
              <a:t>(manually)</a:t>
            </a:r>
            <a:endParaRPr lang="en-US" dirty="0" smtClean="0"/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Symmetrical (left &amp; right hand)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r="2979"/>
          <a:stretch/>
        </p:blipFill>
        <p:spPr>
          <a:xfrm>
            <a:off x="358475" y="1375611"/>
            <a:ext cx="3756326" cy="384208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/>
          <a:srcRect t="2833"/>
          <a:stretch/>
        </p:blipFill>
        <p:spPr>
          <a:xfrm>
            <a:off x="4559967" y="737935"/>
            <a:ext cx="4387850" cy="305070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43550" y="3864771"/>
            <a:ext cx="2238177" cy="238975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8000" y="3864771"/>
            <a:ext cx="2120292" cy="2373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730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10"/>
          </p:nvPr>
        </p:nvSpPr>
        <p:spPr/>
        <p:txBody>
          <a:bodyPr/>
          <a:lstStyle/>
          <a:p>
            <a:r>
              <a:rPr lang="en-US" dirty="0" smtClean="0"/>
              <a:t>Trajectory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B9060E4-2275-46E9-A723-653463806DF4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510" y="1518782"/>
            <a:ext cx="3623744" cy="3568700"/>
          </a:xfrm>
          <a:prstGeom prst="rect">
            <a:avLst/>
          </a:prstGeom>
        </p:spPr>
      </p:pic>
      <p:pic>
        <p:nvPicPr>
          <p:cNvPr id="6" name="Content Placeholder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3944" y="737935"/>
            <a:ext cx="2360700" cy="78084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705937" y="5316926"/>
            <a:ext cx="292689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Tracker and one </a:t>
            </a:r>
            <a:r>
              <a:rPr lang="en-US" dirty="0" smtClean="0"/>
              <a:t>marker</a:t>
            </a:r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Improve mapping</a:t>
            </a:r>
            <a:endParaRPr lang="en-US" dirty="0" smtClean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6590" y="737935"/>
            <a:ext cx="4851209" cy="307206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16590" y="3862135"/>
            <a:ext cx="2406439" cy="245107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33453" y="3862135"/>
            <a:ext cx="2314294" cy="2456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463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/>
        <p:txBody>
          <a:bodyPr/>
          <a:lstStyle/>
          <a:p>
            <a:r>
              <a:rPr lang="en-US" dirty="0" smtClean="0"/>
              <a:t>Create a box to put tracker and markers</a:t>
            </a:r>
          </a:p>
          <a:p>
            <a:r>
              <a:rPr lang="en-US" dirty="0" smtClean="0"/>
              <a:t>Consider </a:t>
            </a:r>
            <a:r>
              <a:rPr lang="en-US" dirty="0" smtClean="0"/>
              <a:t>several </a:t>
            </a:r>
            <a:r>
              <a:rPr lang="en-US" dirty="0" smtClean="0"/>
              <a:t>markers </a:t>
            </a:r>
            <a:r>
              <a:rPr lang="en-US" dirty="0" smtClean="0"/>
              <a:t>(as a segment) instead of one marker</a:t>
            </a:r>
          </a:p>
          <a:p>
            <a:r>
              <a:rPr lang="en-US" dirty="0" smtClean="0"/>
              <a:t>Compare trajectory</a:t>
            </a:r>
          </a:p>
          <a:p>
            <a:r>
              <a:rPr lang="en-US" dirty="0" smtClean="0"/>
              <a:t>Gather and compare </a:t>
            </a:r>
            <a:r>
              <a:rPr lang="en-US" dirty="0" smtClean="0"/>
              <a:t>orientation</a:t>
            </a:r>
          </a:p>
          <a:p>
            <a:r>
              <a:rPr lang="en-US" dirty="0" smtClean="0"/>
              <a:t>Improve code (Unity, Python, MATLAB)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 idx="10"/>
          </p:nvPr>
        </p:nvSpPr>
        <p:spPr/>
        <p:txBody>
          <a:bodyPr/>
          <a:lstStyle/>
          <a:p>
            <a:r>
              <a:rPr lang="en-US" dirty="0" smtClean="0"/>
              <a:t>Next Step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B9060E4-2275-46E9-A723-653463806DF4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7096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Custom 1">
      <a:dk1>
        <a:srgbClr val="000000"/>
      </a:dk1>
      <a:lt1>
        <a:srgbClr val="DEF6F1"/>
      </a:lt1>
      <a:dk2>
        <a:srgbClr val="000000"/>
      </a:dk2>
      <a:lt2>
        <a:srgbClr val="969696"/>
      </a:lt2>
      <a:accent1>
        <a:srgbClr val="FFFFFF"/>
      </a:accent1>
      <a:accent2>
        <a:srgbClr val="8DC6FF"/>
      </a:accent2>
      <a:accent3>
        <a:srgbClr val="ECFAF7"/>
      </a:accent3>
      <a:accent4>
        <a:srgbClr val="000000"/>
      </a:accent4>
      <a:accent5>
        <a:srgbClr val="FFFFFF"/>
      </a:accent5>
      <a:accent6>
        <a:srgbClr val="7FB3E7"/>
      </a:accent6>
      <a:hlink>
        <a:srgbClr val="000000"/>
      </a:hlink>
      <a:folHlink>
        <a:srgbClr val="0000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105</Words>
  <Application>Microsoft Macintosh PowerPoint</Application>
  <PresentationFormat>On-screen Show (4:3)</PresentationFormat>
  <Paragraphs>37</Paragraphs>
  <Slides>7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Courier New</vt:lpstr>
      <vt:lpstr>Garamond</vt:lpstr>
      <vt:lpstr>ＭＳ Ｐゴシック</vt:lpstr>
      <vt:lpstr>Trajan Pro</vt:lpstr>
      <vt:lpstr>Arial</vt:lpstr>
      <vt:lpstr>Default Design</vt:lpstr>
      <vt:lpstr>Tracking Accuracy Comparison HTC vive vs. Vicon (ongoing)</vt:lpstr>
      <vt:lpstr>HTC vive VS. VICON</vt:lpstr>
      <vt:lpstr>Method</vt:lpstr>
      <vt:lpstr>Experiment</vt:lpstr>
      <vt:lpstr>Trajectory</vt:lpstr>
      <vt:lpstr>Trajectory</vt:lpstr>
      <vt:lpstr>Next Step</vt:lpstr>
    </vt:vector>
  </TitlesOfParts>
  <Company/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2017-03-20T02:18:26Z</dcterms:created>
  <dcterms:modified xsi:type="dcterms:W3CDTF">2017-06-14T13:51:39Z</dcterms:modified>
</cp:coreProperties>
</file>